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1" r:id="rId1"/>
  </p:sldMasterIdLst>
  <p:notesMasterIdLst>
    <p:notesMasterId r:id="rId19"/>
  </p:notesMasterIdLst>
  <p:sldIdLst>
    <p:sldId id="282" r:id="rId2"/>
    <p:sldId id="317" r:id="rId3"/>
    <p:sldId id="292" r:id="rId4"/>
    <p:sldId id="293" r:id="rId5"/>
    <p:sldId id="294" r:id="rId6"/>
    <p:sldId id="296" r:id="rId7"/>
    <p:sldId id="303" r:id="rId8"/>
    <p:sldId id="322" r:id="rId9"/>
    <p:sldId id="307" r:id="rId10"/>
    <p:sldId id="309" r:id="rId11"/>
    <p:sldId id="310" r:id="rId12"/>
    <p:sldId id="319" r:id="rId13"/>
    <p:sldId id="318" r:id="rId14"/>
    <p:sldId id="304" r:id="rId15"/>
    <p:sldId id="298" r:id="rId16"/>
    <p:sldId id="314" r:id="rId17"/>
    <p:sldId id="32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4525"/>
    <a:srgbClr val="7AC7E1"/>
    <a:srgbClr val="09029C"/>
    <a:srgbClr val="1D1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925DC-568A-45AA-AF57-E8A9856C93FE}" type="datetimeFigureOut">
              <a:rPr lang="en-US" smtClean="0"/>
              <a:t>26/04/2021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3DB2FA-8052-4A75-ABC7-89E8D1D2D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377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7"/>
          <p:cNvGrpSpPr>
            <a:grpSpLocks/>
          </p:cNvGrpSpPr>
          <p:nvPr/>
        </p:nvGrpSpPr>
        <p:grpSpPr bwMode="auto">
          <a:xfrm>
            <a:off x="0" y="6245226"/>
            <a:ext cx="12192000" cy="612775"/>
            <a:chOff x="0" y="3934"/>
            <a:chExt cx="5760" cy="386"/>
          </a:xfrm>
        </p:grpSpPr>
        <p:sp>
          <p:nvSpPr>
            <p:cNvPr id="5" name="Rectangle 55"/>
            <p:cNvSpPr>
              <a:spLocks noChangeArrowheads="1"/>
            </p:cNvSpPr>
            <p:nvPr userDrawn="1"/>
          </p:nvSpPr>
          <p:spPr bwMode="gray">
            <a:xfrm>
              <a:off x="0" y="4064"/>
              <a:ext cx="5760" cy="2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6" name="Freeform 56"/>
            <p:cNvSpPr>
              <a:spLocks/>
            </p:cNvSpPr>
            <p:nvPr userDrawn="1"/>
          </p:nvSpPr>
          <p:spPr bwMode="gray">
            <a:xfrm>
              <a:off x="4425" y="3934"/>
              <a:ext cx="1335" cy="194"/>
            </a:xfrm>
            <a:custGeom>
              <a:avLst/>
              <a:gdLst>
                <a:gd name="T0" fmla="*/ 0 w 1335"/>
                <a:gd name="T1" fmla="*/ 137 h 194"/>
                <a:gd name="T2" fmla="*/ 229 w 1335"/>
                <a:gd name="T3" fmla="*/ 0 h 194"/>
                <a:gd name="T4" fmla="*/ 1335 w 1335"/>
                <a:gd name="T5" fmla="*/ 2 h 194"/>
                <a:gd name="T6" fmla="*/ 1335 w 1335"/>
                <a:gd name="T7" fmla="*/ 194 h 194"/>
                <a:gd name="T8" fmla="*/ 87 w 1335"/>
                <a:gd name="T9" fmla="*/ 194 h 194"/>
                <a:gd name="T10" fmla="*/ 0 w 1335"/>
                <a:gd name="T11" fmla="*/ 137 h 1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35" h="194">
                  <a:moveTo>
                    <a:pt x="0" y="137"/>
                  </a:moveTo>
                  <a:lnTo>
                    <a:pt x="229" y="0"/>
                  </a:lnTo>
                  <a:lnTo>
                    <a:pt x="1335" y="2"/>
                  </a:lnTo>
                  <a:lnTo>
                    <a:pt x="1335" y="194"/>
                  </a:lnTo>
                  <a:lnTo>
                    <a:pt x="87" y="194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7" name="Text Box 14"/>
          <p:cNvSpPr txBox="1">
            <a:spLocks noChangeArrowheads="1"/>
          </p:cNvSpPr>
          <p:nvPr/>
        </p:nvSpPr>
        <p:spPr bwMode="gray">
          <a:xfrm>
            <a:off x="406400" y="471488"/>
            <a:ext cx="184573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smtClean="0">
                <a:ln>
                  <a:noFill/>
                </a:ln>
                <a:solidFill>
                  <a:srgbClr val="4987E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LOGO</a:t>
            </a:r>
          </a:p>
        </p:txBody>
      </p:sp>
      <p:sp>
        <p:nvSpPr>
          <p:cNvPr id="8" name="Text Box 53"/>
          <p:cNvSpPr txBox="1">
            <a:spLocks noChangeArrowheads="1"/>
          </p:cNvSpPr>
          <p:nvPr/>
        </p:nvSpPr>
        <p:spPr bwMode="gray">
          <a:xfrm>
            <a:off x="2235200" y="1905000"/>
            <a:ext cx="4368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“ Add your company slogan ”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828800" y="5638800"/>
            <a:ext cx="8940800" cy="3810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1600" b="1">
                <a:solidFill>
                  <a:schemeClr val="folHlink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4953000"/>
            <a:ext cx="9855200" cy="7620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477001"/>
            <a:ext cx="2844800" cy="2444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7823200" y="6477001"/>
            <a:ext cx="3860800" cy="2444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 b="0"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477001"/>
            <a:ext cx="2844800" cy="2444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1196698-56AE-4BAF-902E-524A54CA0CAD}" type="slidenum">
              <a:rPr lang="en-US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055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A3DCC7D-6882-472A-9A50-20603B491325}" type="slidenum">
              <a:rPr lang="en-US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4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503238"/>
            <a:ext cx="27432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03238"/>
            <a:ext cx="80264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7256E30-1C29-490C-8503-63B95D2FB509}" type="slidenum">
              <a:rPr lang="en-US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560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0" y="503238"/>
            <a:ext cx="1046480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371600"/>
            <a:ext cx="10972800" cy="50292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3C334AB-BBA6-4EF0-82C8-697C31C4D464}" type="slidenum">
              <a:rPr lang="en-US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86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99BF29D-5AE4-443C-9397-1A2E5DF6206B}" type="slidenum">
              <a:rPr lang="en-US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570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D717BA-6C15-4D71-8289-4684675CA3C9}" type="slidenum">
              <a:rPr lang="en-US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527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38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384800" cy="5029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241802E-05E4-4B02-B87E-ABD5F7C3378C}" type="slidenum">
              <a:rPr lang="en-US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521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64E22D-2B39-47F5-B3D2-C254A40420EC}" type="slidenum">
              <a:rPr lang="en-US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83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B253448-8F09-4721-A2BB-8913CCA93AC5}" type="slidenum">
              <a:rPr lang="en-US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72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8C69348-236D-47F5-965B-07D674CF493E}" type="slidenum">
              <a:rPr lang="en-US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513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9AC781C-251B-4F8C-8D07-599605DCE03D}" type="slidenum">
              <a:rPr lang="en-US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838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E5FBE5B-A508-4C81-AB95-9FC9B43AC907}" type="slidenum">
              <a:rPr lang="en-US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46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89"/>
          <p:cNvGrpSpPr>
            <a:grpSpLocks/>
          </p:cNvGrpSpPr>
          <p:nvPr/>
        </p:nvGrpSpPr>
        <p:grpSpPr bwMode="auto">
          <a:xfrm>
            <a:off x="0" y="6400800"/>
            <a:ext cx="12192000" cy="457200"/>
            <a:chOff x="0" y="4032"/>
            <a:chExt cx="5760" cy="288"/>
          </a:xfrm>
        </p:grpSpPr>
        <p:sp>
          <p:nvSpPr>
            <p:cNvPr id="1033" name="Rectangle 86"/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34" name="Freeform 88"/>
            <p:cNvSpPr>
              <a:spLocks/>
            </p:cNvSpPr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graphicFrame>
        <p:nvGraphicFramePr>
          <p:cNvPr id="1027" name="Object 85"/>
          <p:cNvGraphicFramePr>
            <a:graphicFrameLocks noChangeAspect="1"/>
          </p:cNvGraphicFramePr>
          <p:nvPr/>
        </p:nvGraphicFramePr>
        <p:xfrm>
          <a:off x="0" y="228600"/>
          <a:ext cx="12192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1" name="Image" r:id="rId15" imgW="12977778" imgH="1955556" progId="Photoshop.Image.7">
                  <p:embed/>
                </p:oleObj>
              </mc:Choice>
              <mc:Fallback>
                <p:oleObj name="Image" r:id="rId15" imgW="12977778" imgH="1955556" progId="Photoshop.Image.7">
                  <p:embed/>
                  <p:pic>
                    <p:nvPicPr>
                      <p:cNvPr id="1027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"/>
                        <a:ext cx="12192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371600"/>
            <a:ext cx="109728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609600" y="6562725"/>
            <a:ext cx="24384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mtClean="0">
              <a:solidFill>
                <a:srgbClr val="FFFFFF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9042400" y="6477000"/>
            <a:ext cx="2540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FFFFFF"/>
                </a:solidFill>
              </a:rPr>
              <a:t>www.themegallery.com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5008033" y="6551613"/>
            <a:ext cx="284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461A8A7-4D60-4220-A7DD-A99D8DF98AB9}" type="slidenum">
              <a:rPr lang="en-US" altLang="en-US" smtClean="0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FFFFFF"/>
              </a:solidFill>
            </a:endParaRPr>
          </a:p>
        </p:txBody>
      </p: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016000" y="503238"/>
            <a:ext cx="104648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8540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7.png"/><Relationship Id="rId10" Type="http://schemas.openxmlformats.org/officeDocument/2006/relationships/image" Target="../media/image7.png"/><Relationship Id="rId4" Type="http://schemas.openxmlformats.org/officeDocument/2006/relationships/image" Target="../media/image46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5.png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7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7" y="1305019"/>
            <a:ext cx="12018877" cy="508033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gray">
          <a:xfrm>
            <a:off x="10262635" y="6409002"/>
            <a:ext cx="1929365" cy="44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SVN-Gilroy" panose="000005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www.escs.vn</a:t>
            </a:r>
            <a:endParaRPr lang="en-US" sz="1400" b="0" dirty="0">
              <a:solidFill>
                <a:schemeClr val="bg1"/>
              </a:solidFill>
              <a:latin typeface="SVN-Gilroy" panose="000005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36290" y="2508357"/>
            <a:ext cx="11320272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>
                <a:solidFill>
                  <a:srgbClr val="1D1F6F"/>
                </a:solidFill>
                <a:latin typeface="SVN-Gilroy Black" panose="00000A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GIỚI THIỆU </a:t>
            </a:r>
            <a:br>
              <a:rPr lang="en-US" sz="3600" b="1" dirty="0" smtClean="0">
                <a:solidFill>
                  <a:srgbClr val="1D1F6F"/>
                </a:solidFill>
                <a:latin typeface="SVN-Gilroy Black" panose="00000A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1D1F6F"/>
                </a:solidFill>
                <a:latin typeface="SVN-Gilroy Black" panose="00000A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GIẢI PHÁP GIÁM ĐỊNH, BỒI THƯỜNG XE Ô TÔ</a:t>
            </a:r>
            <a:endParaRPr lang="en-US" sz="3600" dirty="0">
              <a:solidFill>
                <a:srgbClr val="1D1F6F"/>
              </a:solidFill>
              <a:latin typeface="SVN-Gilroy Black" panose="00000A00000000000000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31003" y="5180965"/>
            <a:ext cx="37582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Đoàn</a:t>
            </a:r>
            <a:r>
              <a:rPr lang="en-GB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Tuấn</a:t>
            </a:r>
            <a:r>
              <a:rPr lang="en-GB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Bình</a:t>
            </a:r>
            <a:r>
              <a:rPr lang="en-GB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- Founder ESCS</a:t>
            </a:r>
          </a:p>
          <a:p>
            <a:r>
              <a:rPr lang="en-GB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Mobile: 0915 085 069</a:t>
            </a:r>
          </a:p>
          <a:p>
            <a:r>
              <a:rPr lang="en-GB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Email: binhdt@escs.vn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gray">
          <a:xfrm>
            <a:off x="674276" y="547979"/>
            <a:ext cx="8911687" cy="56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CÔNG TY CỔ PHẦN GIẢI PHÁP CÔNG NGHỆ ESCS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35" y="460713"/>
            <a:ext cx="1756242" cy="58689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 bwMode="gray">
          <a:xfrm>
            <a:off x="698453" y="547979"/>
            <a:ext cx="8911687" cy="56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CÔNG TY CỔ PHẦN GIẢI PHÁP CÔNG NGHỆ ESCS</a:t>
            </a:r>
          </a:p>
        </p:txBody>
      </p:sp>
    </p:spTree>
    <p:extLst>
      <p:ext uri="{BB962C8B-B14F-4D97-AF65-F5344CB8AC3E}">
        <p14:creationId xmlns:p14="http://schemas.microsoft.com/office/powerpoint/2010/main" val="596773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35" y="460713"/>
            <a:ext cx="1756242" cy="58689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gray">
          <a:xfrm>
            <a:off x="10262635" y="6409002"/>
            <a:ext cx="1929365" cy="44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SVN-Gilroy" panose="000005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www.escs.vn</a:t>
            </a:r>
            <a:endParaRPr lang="en-US" sz="1400" b="0" dirty="0">
              <a:solidFill>
                <a:schemeClr val="bg1"/>
              </a:solidFill>
              <a:latin typeface="SVN-Gilroy" panose="000005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224890" y="444350"/>
            <a:ext cx="10037745" cy="72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nhận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tổn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thất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gửi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endParaRPr lang="en-US" b="1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C:\Users\BINHDT\AppData\Local\Temp\SNAGHTMLf4f3a8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48" y="1350894"/>
            <a:ext cx="11237956" cy="500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86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35" y="460713"/>
            <a:ext cx="1756242" cy="58689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gray">
          <a:xfrm>
            <a:off x="10262635" y="6409002"/>
            <a:ext cx="1929365" cy="44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SVN-Gilroy" panose="000005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www.escs.vn</a:t>
            </a:r>
            <a:endParaRPr lang="en-US" sz="1400" b="0" dirty="0">
              <a:solidFill>
                <a:schemeClr val="bg1"/>
              </a:solidFill>
              <a:latin typeface="SVN-Gilroy" panose="000005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224890" y="444350"/>
            <a:ext cx="10037745" cy="72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ảnh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app mobile</a:t>
            </a:r>
            <a:endParaRPr lang="en-US" b="1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4" descr="C:\Users\HANOIT~1\AppData\Local\Temp\SNAGHTML5e1a4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1" y="1679028"/>
            <a:ext cx="8760203" cy="444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972" y="1575950"/>
            <a:ext cx="2239159" cy="45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8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 txBox="1">
            <a:spLocks/>
          </p:cNvSpPr>
          <p:nvPr/>
        </p:nvSpPr>
        <p:spPr bwMode="gray">
          <a:xfrm>
            <a:off x="10262635" y="6409002"/>
            <a:ext cx="1929365" cy="44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SVN-Gilroy" panose="000005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www.escs.vn</a:t>
            </a:r>
            <a:endParaRPr lang="en-US" sz="1400" b="0" dirty="0">
              <a:solidFill>
                <a:schemeClr val="bg1"/>
              </a:solidFill>
              <a:latin typeface="SVN-Gilroy" panose="000005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228600" y="576419"/>
            <a:ext cx="11879317" cy="56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4. </a:t>
            </a: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Giải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pháp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Giám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Bồi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thường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trực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tuyến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xe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ô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tô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của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ESCS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60" y="460713"/>
            <a:ext cx="1756242" cy="5868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209" y="1970906"/>
            <a:ext cx="1434357" cy="13108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394" y="2210016"/>
            <a:ext cx="1071750" cy="1071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22" y="2238223"/>
            <a:ext cx="1043543" cy="104354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602418" y="3301143"/>
            <a:ext cx="185393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Tiếp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nhận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Hồ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sơ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từ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trung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tâm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Giám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endParaRPr lang="en-US" sz="13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8149000" y="5006981"/>
            <a:ext cx="708911" cy="18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276013" y="2844237"/>
            <a:ext cx="729685" cy="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726" y="4405353"/>
            <a:ext cx="1203257" cy="120325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983" y="4324030"/>
            <a:ext cx="1108201" cy="110820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142" y="2124549"/>
            <a:ext cx="1176594" cy="117659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364" y="4405353"/>
            <a:ext cx="1063577" cy="106357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633" y="4547959"/>
            <a:ext cx="866798" cy="866798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188020" y="2844237"/>
            <a:ext cx="729685" cy="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618490" y="2844237"/>
            <a:ext cx="729685" cy="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833545" y="2844236"/>
            <a:ext cx="729685" cy="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5701726" y="5007254"/>
            <a:ext cx="708911" cy="18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3297211" y="4936960"/>
            <a:ext cx="708911" cy="18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879321" y="3304687"/>
            <a:ext cx="185393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Tập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hợp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báo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phương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án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khắc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phục</a:t>
            </a:r>
            <a:endParaRPr lang="en-US" sz="13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144609" y="3402284"/>
            <a:ext cx="185393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Trình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phê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duyệt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phương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án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khắc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phục</a:t>
            </a:r>
            <a:endParaRPr lang="en-US" sz="13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385049" y="3351449"/>
            <a:ext cx="185393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Tính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toán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bồi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thường</a:t>
            </a:r>
            <a:endParaRPr lang="en-US" sz="13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573938" y="5549648"/>
            <a:ext cx="241462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Trình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duyệt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bồi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thường</a:t>
            </a:r>
            <a:endParaRPr lang="en-US" sz="13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056181" y="5608610"/>
            <a:ext cx="241462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Trả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tiền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bồi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thường</a:t>
            </a:r>
            <a:endParaRPr lang="en-US" sz="13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3532342" y="5597464"/>
            <a:ext cx="241462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Lưu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trữ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hồ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sơ</a:t>
            </a:r>
            <a:endParaRPr lang="en-US" sz="13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90541" y="5593920"/>
            <a:ext cx="241462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tích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dữ</a:t>
            </a:r>
            <a:r>
              <a:rPr lang="en-GB" sz="13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liệu</a:t>
            </a:r>
            <a:endParaRPr lang="en-US" sz="13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Elbow Connector 56"/>
          <p:cNvCxnSpPr/>
          <p:nvPr/>
        </p:nvCxnSpPr>
        <p:spPr>
          <a:xfrm flipH="1">
            <a:off x="10227272" y="3272150"/>
            <a:ext cx="70725" cy="1676436"/>
          </a:xfrm>
          <a:prstGeom prst="bentConnector3">
            <a:avLst>
              <a:gd name="adj1" fmla="val -888380"/>
            </a:avLst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itle 1"/>
          <p:cNvSpPr txBox="1">
            <a:spLocks/>
          </p:cNvSpPr>
          <p:nvPr/>
        </p:nvSpPr>
        <p:spPr bwMode="gray">
          <a:xfrm>
            <a:off x="148054" y="1301183"/>
            <a:ext cx="11879317" cy="56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§"/>
            </a:pP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Sơ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đồ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bồi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thường</a:t>
            </a:r>
            <a:endParaRPr lang="en-GB" sz="2700" dirty="0">
              <a:solidFill>
                <a:srgbClr val="1D1F6F"/>
              </a:solidFill>
              <a:latin typeface="SVN-Gilroy SemiBold" panose="000007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49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Manual Input 8"/>
          <p:cNvSpPr/>
          <p:nvPr/>
        </p:nvSpPr>
        <p:spPr>
          <a:xfrm rot="5400000" flipH="1">
            <a:off x="203634" y="1079125"/>
            <a:ext cx="5273681" cy="5680954"/>
          </a:xfrm>
          <a:prstGeom prst="flowChartManualInput">
            <a:avLst/>
          </a:prstGeom>
          <a:solidFill>
            <a:srgbClr val="7AC7E1"/>
          </a:solidFill>
          <a:ln>
            <a:solidFill>
              <a:srgbClr val="7AC7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952" y="1331404"/>
            <a:ext cx="5595490" cy="5029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rgbClr val="FFFFFF"/>
                </a:solidFill>
              </a:rPr>
              <a:t>www.escs.vn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925" y="491570"/>
            <a:ext cx="1756242" cy="58689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691084" y="3636835"/>
            <a:ext cx="2187233" cy="72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DEMO</a:t>
            </a:r>
            <a:endParaRPr lang="en-US" sz="4000" b="1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19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gray">
          <a:xfrm>
            <a:off x="236483" y="528860"/>
            <a:ext cx="11879317" cy="56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5. </a:t>
            </a: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Lợi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ích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của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giải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pháp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endParaRPr lang="en-GB" sz="2700" dirty="0">
              <a:solidFill>
                <a:srgbClr val="1D1F6F"/>
              </a:solidFill>
              <a:latin typeface="SVN-Gilroy SemiBold" panose="000007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309133" y="1275907"/>
            <a:ext cx="10018085" cy="5061098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200000"/>
              </a:lnSpc>
              <a:buClr>
                <a:srgbClr val="1D1F6F"/>
              </a:buClr>
            </a:pP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Tập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trung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khâu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giám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tổn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thất</a:t>
            </a:r>
            <a:endParaRPr lang="en-US" sz="2500" b="1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200000"/>
              </a:lnSpc>
              <a:buClr>
                <a:srgbClr val="1D1F6F"/>
              </a:buClr>
            </a:pP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Quy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trình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hóa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bằng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CNTT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khâu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GĐ, BT</a:t>
            </a:r>
          </a:p>
          <a:p>
            <a:pPr>
              <a:lnSpc>
                <a:spcPct val="200000"/>
              </a:lnSpc>
              <a:buClr>
                <a:srgbClr val="1D1F6F"/>
              </a:buClr>
            </a:pP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Rút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ngắn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quyết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khiếu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nại</a:t>
            </a:r>
            <a:endParaRPr lang="en-US" sz="2500" b="1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200000"/>
              </a:lnSpc>
              <a:buClr>
                <a:srgbClr val="1D1F6F"/>
              </a:buClr>
            </a:pP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Lưu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trữ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hồ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online</a:t>
            </a:r>
          </a:p>
          <a:p>
            <a:pPr>
              <a:lnSpc>
                <a:spcPct val="200000"/>
              </a:lnSpc>
              <a:buClr>
                <a:srgbClr val="1D1F6F"/>
              </a:buClr>
            </a:pP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Hỗ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trợ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ấn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phê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duyệt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online qua </a:t>
            </a:r>
            <a:r>
              <a:rPr lang="en-US" sz="2500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mobile app</a:t>
            </a:r>
            <a:endParaRPr lang="en-US" sz="2500" b="1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200000"/>
              </a:lnSpc>
              <a:buClr>
                <a:srgbClr val="1D1F6F"/>
              </a:buClr>
            </a:pP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đánh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tình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tổn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thất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kịp</a:t>
            </a:r>
            <a:r>
              <a:rPr lang="en-US" sz="2500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500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thời</a:t>
            </a:r>
            <a:endParaRPr lang="en-US" sz="2500" b="1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10262635" y="6409002"/>
            <a:ext cx="1929365" cy="44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SVN-Gilroy" panose="000005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www.escs.vn</a:t>
            </a:r>
            <a:endParaRPr lang="en-US" sz="1400" b="0" dirty="0">
              <a:solidFill>
                <a:schemeClr val="bg1"/>
              </a:solidFill>
              <a:latin typeface="SVN-Gilroy" panose="000005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59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94" y="1168570"/>
            <a:ext cx="2895357" cy="289535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 bwMode="gray">
          <a:xfrm>
            <a:off x="575698" y="610117"/>
            <a:ext cx="11354527" cy="56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</a:pP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công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nghệ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ứng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dụng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vào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giám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bồi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thường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xe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ô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tô</a:t>
            </a:r>
            <a:endParaRPr lang="en-GB" sz="2700" dirty="0">
              <a:solidFill>
                <a:srgbClr val="1D1F6F"/>
              </a:solidFill>
              <a:latin typeface="SVN-Gilroy SemiBold" panose="000007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5743" y="2693651"/>
            <a:ext cx="363546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Công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nghệ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trí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tuệ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nhân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tạo</a:t>
            </a:r>
            <a:endParaRPr lang="en-GB" b="1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+ Speech to text, text to speech</a:t>
            </a:r>
          </a:p>
          <a:p>
            <a:pPr algn="just"/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+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Nhận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diện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ảnh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tổn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thất</a:t>
            </a:r>
            <a:endParaRPr lang="en-GB" sz="14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+ OCR (optical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charactor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Recognition</a:t>
            </a:r>
            <a:r>
              <a:rPr lang="en-GB" sz="1400" dirty="0" smtClean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8441917" y="2690930"/>
            <a:ext cx="348830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Giao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dịch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điện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tử</a:t>
            </a:r>
            <a:endParaRPr lang="en-GB" b="1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+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Khai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báo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tổn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thất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online</a:t>
            </a:r>
          </a:p>
          <a:p>
            <a:pPr algn="just"/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+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Xác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nhận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giao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dịch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điện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tử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online</a:t>
            </a:r>
          </a:p>
          <a:p>
            <a:pPr algn="just"/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+ Chi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tiền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tự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động</a:t>
            </a:r>
            <a:endParaRPr lang="en-GB" sz="14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+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Ký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điện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tử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giao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dịch</a:t>
            </a:r>
            <a:endParaRPr lang="en-GB" sz="14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922" y="4540074"/>
            <a:ext cx="41173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Kết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nối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đa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kênh</a:t>
            </a:r>
            <a:endParaRPr lang="en-GB" b="1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+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Hệ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thống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dành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cho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Gara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báo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</a:t>
            </a:r>
            <a:endParaRPr lang="en-GB" sz="14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+ Contact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center</a:t>
            </a:r>
            <a:endParaRPr lang="en-GB" sz="14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+ internet call video, call voice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968183" y="5582910"/>
            <a:ext cx="37954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r>
              <a:rPr lang="en-GB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vị</a:t>
            </a:r>
            <a:r>
              <a:rPr lang="en-GB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dẫn</a:t>
            </a:r>
            <a:r>
              <a:rPr lang="en-GB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đường</a:t>
            </a:r>
            <a:endParaRPr lang="en-GB" b="1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14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+ </a:t>
            </a:r>
            <a:r>
              <a:rPr lang="en-GB" sz="14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Địa</a:t>
            </a:r>
            <a:r>
              <a:rPr lang="en-GB" sz="14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điểm</a:t>
            </a:r>
            <a:r>
              <a:rPr lang="en-GB" sz="14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tổn</a:t>
            </a:r>
            <a:r>
              <a:rPr lang="en-GB" sz="14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thất</a:t>
            </a:r>
            <a:r>
              <a:rPr lang="en-GB" sz="14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sz="14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Gara</a:t>
            </a:r>
            <a:r>
              <a:rPr lang="en-GB" sz="14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sz="14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Giám</a:t>
            </a:r>
            <a:r>
              <a:rPr lang="en-GB" sz="14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r>
              <a:rPr lang="en-GB" sz="14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viên</a:t>
            </a:r>
            <a:endParaRPr lang="en-GB" sz="14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gray">
          <a:xfrm>
            <a:off x="10262635" y="6409002"/>
            <a:ext cx="1929365" cy="44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SVN-Gilroy" panose="000005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www.escs.vn</a:t>
            </a:r>
            <a:endParaRPr lang="en-US" sz="1400" b="0" dirty="0">
              <a:solidFill>
                <a:schemeClr val="bg1"/>
              </a:solidFill>
              <a:latin typeface="SVN-Gilroy" panose="000005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782" y="2616248"/>
            <a:ext cx="1120319" cy="11203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92" y="2592244"/>
            <a:ext cx="1154152" cy="11541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813" y="4063927"/>
            <a:ext cx="1244388" cy="12443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161" y="1965226"/>
            <a:ext cx="662509" cy="6625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7125" y="1904674"/>
            <a:ext cx="691036" cy="6980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192" y="1673775"/>
            <a:ext cx="511446" cy="5114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368" y="2048185"/>
            <a:ext cx="554518" cy="5545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058" y="1699199"/>
            <a:ext cx="406884" cy="4068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517" y="1965226"/>
            <a:ext cx="610790" cy="6107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38" y="4207838"/>
            <a:ext cx="1343022" cy="134302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71" y="4006169"/>
            <a:ext cx="1576741" cy="157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3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53479" y="1618153"/>
            <a:ext cx="10484958" cy="3893073"/>
            <a:chOff x="874744" y="1788274"/>
            <a:chExt cx="10484958" cy="3893073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710" y="3020357"/>
              <a:ext cx="2057400" cy="2219325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874744" y="2218611"/>
              <a:ext cx="27831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Hệ</a:t>
              </a:r>
              <a:r>
                <a:rPr lang="en-US" sz="1400" dirty="0" smtClean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400" dirty="0" err="1" smtClean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thống</a:t>
              </a:r>
              <a:r>
                <a:rPr lang="en-US" sz="1400" dirty="0" smtClean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400" dirty="0" err="1" smtClean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Giám</a:t>
              </a:r>
              <a:r>
                <a:rPr lang="en-US" sz="1400" dirty="0" smtClean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400" dirty="0" err="1" smtClean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định</a:t>
              </a:r>
              <a:r>
                <a:rPr lang="en-US" sz="1400" dirty="0" smtClean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400" dirty="0" err="1" smtClean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bồi</a:t>
              </a:r>
              <a:r>
                <a:rPr lang="en-US" sz="1400" dirty="0" smtClean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1400" dirty="0" err="1" smtClean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thường</a:t>
              </a:r>
              <a:endParaRPr lang="en-US" sz="1400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1400" dirty="0" smtClean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(</a:t>
              </a:r>
              <a:r>
                <a:rPr lang="en-US" sz="1400" dirty="0" err="1" smtClean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Clould</a:t>
              </a:r>
              <a:r>
                <a:rPr lang="en-US" sz="1400" dirty="0" smtClean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)</a:t>
              </a:r>
              <a:endParaRPr lang="en-US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131981" y="1788274"/>
              <a:ext cx="16697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CORE INSURANCE</a:t>
              </a:r>
              <a:endParaRPr lang="en-US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50958" y="2580924"/>
              <a:ext cx="2508744" cy="3100423"/>
            </a:xfrm>
            <a:prstGeom prst="rect">
              <a:avLst/>
            </a:prstGeom>
          </p:spPr>
        </p:pic>
        <p:cxnSp>
          <p:nvCxnSpPr>
            <p:cNvPr id="49" name="Elbow Connector 48"/>
            <p:cNvCxnSpPr>
              <a:stCxn id="45" idx="2"/>
              <a:endCxn id="48" idx="2"/>
            </p:cNvCxnSpPr>
            <p:nvPr/>
          </p:nvCxnSpPr>
          <p:spPr>
            <a:xfrm rot="16200000" flipH="1">
              <a:off x="6101538" y="1677554"/>
              <a:ext cx="441665" cy="7565920"/>
            </a:xfrm>
            <a:prstGeom prst="bentConnector3">
              <a:avLst>
                <a:gd name="adj1" fmla="val 151759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6628" y="2526388"/>
              <a:ext cx="1295162" cy="863441"/>
            </a:xfrm>
            <a:prstGeom prst="rect">
              <a:avLst/>
            </a:prstGeom>
          </p:spPr>
        </p:pic>
        <p:cxnSp>
          <p:nvCxnSpPr>
            <p:cNvPr id="52" name="Straight Arrow Connector 51"/>
            <p:cNvCxnSpPr>
              <a:stCxn id="45" idx="3"/>
            </p:cNvCxnSpPr>
            <p:nvPr/>
          </p:nvCxnSpPr>
          <p:spPr>
            <a:xfrm>
              <a:off x="3568110" y="4130020"/>
              <a:ext cx="914868" cy="44769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5" idx="0"/>
              <a:endCxn id="50" idx="1"/>
            </p:cNvCxnSpPr>
            <p:nvPr/>
          </p:nvCxnSpPr>
          <p:spPr>
            <a:xfrm flipV="1">
              <a:off x="2539410" y="2958109"/>
              <a:ext cx="1827218" cy="6224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53"/>
            <p:cNvCxnSpPr>
              <a:stCxn id="50" idx="0"/>
              <a:endCxn id="48" idx="0"/>
            </p:cNvCxnSpPr>
            <p:nvPr/>
          </p:nvCxnSpPr>
          <p:spPr>
            <a:xfrm rot="16200000" flipH="1">
              <a:off x="7532501" y="8096"/>
              <a:ext cx="54536" cy="5091121"/>
            </a:xfrm>
            <a:prstGeom prst="bentConnector3">
              <a:avLst>
                <a:gd name="adj1" fmla="val -419173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endCxn id="48" idx="1"/>
            </p:cNvCxnSpPr>
            <p:nvPr/>
          </p:nvCxnSpPr>
          <p:spPr>
            <a:xfrm flipV="1">
              <a:off x="5904234" y="4131136"/>
              <a:ext cx="2946724" cy="674229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2978" y="4353866"/>
              <a:ext cx="1295162" cy="863441"/>
            </a:xfrm>
            <a:prstGeom prst="rect">
              <a:avLst/>
            </a:prstGeom>
          </p:spPr>
        </p:pic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35" y="460713"/>
            <a:ext cx="1756242" cy="586897"/>
          </a:xfrm>
          <a:prstGeom prst="rect">
            <a:avLst/>
          </a:prstGeom>
        </p:spPr>
      </p:pic>
      <p:sp>
        <p:nvSpPr>
          <p:cNvPr id="58" name="Title 1"/>
          <p:cNvSpPr txBox="1">
            <a:spLocks/>
          </p:cNvSpPr>
          <p:nvPr/>
        </p:nvSpPr>
        <p:spPr bwMode="gray">
          <a:xfrm>
            <a:off x="10262635" y="6409002"/>
            <a:ext cx="1929365" cy="44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SVN-Gilroy" panose="000005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www.escs.vn</a:t>
            </a:r>
            <a:endParaRPr lang="en-US" sz="1400" b="0" dirty="0">
              <a:solidFill>
                <a:schemeClr val="bg1"/>
              </a:solidFill>
              <a:latin typeface="SVN-Gilroy" panose="000005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gray">
          <a:xfrm>
            <a:off x="236483" y="528860"/>
            <a:ext cx="11879317" cy="56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6.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Khả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năng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ứng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dụng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triển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khai</a:t>
            </a:r>
            <a:endParaRPr lang="en-GB" sz="2700" dirty="0">
              <a:solidFill>
                <a:srgbClr val="1D1F6F"/>
              </a:solidFill>
              <a:latin typeface="SVN-Gilroy SemiBold" panose="000007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5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35" y="460713"/>
            <a:ext cx="1756242" cy="586897"/>
          </a:xfrm>
          <a:prstGeom prst="rect">
            <a:avLst/>
          </a:prstGeom>
        </p:spPr>
      </p:pic>
      <p:sp>
        <p:nvSpPr>
          <p:cNvPr id="58" name="Title 1"/>
          <p:cNvSpPr txBox="1">
            <a:spLocks/>
          </p:cNvSpPr>
          <p:nvPr/>
        </p:nvSpPr>
        <p:spPr bwMode="gray">
          <a:xfrm>
            <a:off x="10262635" y="6409002"/>
            <a:ext cx="1929365" cy="44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SVN-Gilroy" panose="000005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www.escs.vn</a:t>
            </a:r>
            <a:endParaRPr lang="en-US" sz="1400" b="0" dirty="0">
              <a:solidFill>
                <a:schemeClr val="bg1"/>
              </a:solidFill>
              <a:latin typeface="SVN-Gilroy" panose="000005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843" y="1500735"/>
            <a:ext cx="8472792" cy="4908267"/>
          </a:xfrm>
          <a:prstGeom prst="rect">
            <a:avLst/>
          </a:prstGeom>
        </p:spPr>
      </p:pic>
      <p:sp>
        <p:nvSpPr>
          <p:cNvPr id="2" name="Heart 1"/>
          <p:cNvSpPr/>
          <p:nvPr/>
        </p:nvSpPr>
        <p:spPr>
          <a:xfrm>
            <a:off x="1994170" y="1711306"/>
            <a:ext cx="7042825" cy="4697696"/>
          </a:xfrm>
          <a:prstGeom prst="heart">
            <a:avLst/>
          </a:prstGeom>
          <a:noFill/>
          <a:ln w="44450">
            <a:solidFill>
              <a:srgbClr val="FF0000">
                <a:alpha val="93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6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5366" y="1560786"/>
            <a:ext cx="10922876" cy="4377622"/>
          </a:xfrm>
        </p:spPr>
        <p:txBody>
          <a:bodyPr/>
          <a:lstStyle/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GB" sz="2700" b="1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Tổng</a:t>
            </a:r>
            <a:r>
              <a:rPr lang="en-GB" sz="2700" b="1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quan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giải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pháp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</a:t>
            </a:r>
            <a:r>
              <a:rPr lang="en-GB" sz="2700" b="1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iám</a:t>
            </a:r>
            <a:r>
              <a:rPr lang="en-GB" sz="2700" b="1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r>
              <a:rPr lang="en-GB" sz="2700" b="1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</a:t>
            </a:r>
            <a:r>
              <a:rPr lang="en-GB" sz="2700" b="1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ồi</a:t>
            </a:r>
            <a:r>
              <a:rPr lang="en-GB" sz="2700" b="1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thường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xe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ô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tô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trên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thế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giới</a:t>
            </a:r>
            <a:endParaRPr lang="en-GB" sz="2700" b="1" dirty="0">
              <a:solidFill>
                <a:srgbClr val="1D1F6F"/>
              </a:solidFill>
              <a:latin typeface="SVN-Gilroy SemiBold" panose="000007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GB" sz="2700" b="1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Xu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hướng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chung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về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công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nghệ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Giám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r>
              <a:rPr lang="en-GB" sz="2700" b="1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Bồi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thường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xe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ô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tô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tại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thị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trường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bảo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hiểm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Việt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Nam</a:t>
            </a: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GB" sz="2700" b="1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GB" sz="2700" b="1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hệ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thống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và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yêu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cầu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cần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giải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quyết</a:t>
            </a:r>
            <a:endParaRPr lang="en-US" sz="2700" b="1" dirty="0">
              <a:solidFill>
                <a:srgbClr val="1D1F6F"/>
              </a:solidFill>
              <a:latin typeface="SVN-Gilroy SemiBold" panose="000007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GB" sz="2700" b="1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Giới</a:t>
            </a:r>
            <a:r>
              <a:rPr lang="en-GB" sz="2700" b="1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thiệu</a:t>
            </a:r>
            <a:r>
              <a:rPr lang="en-GB" sz="2700" b="1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Giải</a:t>
            </a:r>
            <a:r>
              <a:rPr lang="en-GB" sz="2700" b="1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pháp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Giám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r>
              <a:rPr lang="en-GB" sz="2700" b="1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Bồi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thường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trực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tuyến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xe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ô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tô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của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ESCS</a:t>
            </a: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GB" sz="2700" b="1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Lợi</a:t>
            </a:r>
            <a:r>
              <a:rPr lang="en-GB" sz="2700" b="1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ích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của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giải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pháp</a:t>
            </a:r>
            <a:endParaRPr lang="en-GB" sz="2700" b="1" dirty="0">
              <a:solidFill>
                <a:srgbClr val="1D1F6F"/>
              </a:solidFill>
              <a:latin typeface="SVN-Gilroy SemiBold" panose="000007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GB" sz="2700" b="1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Khả</a:t>
            </a:r>
            <a:r>
              <a:rPr lang="en-GB" sz="2700" b="1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năng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ứng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dụng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triển</a:t>
            </a:r>
            <a:r>
              <a:rPr lang="en-GB" sz="2700" b="1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b="1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khai</a:t>
            </a:r>
            <a:endParaRPr lang="en-GB" sz="2700" b="1" dirty="0">
              <a:solidFill>
                <a:srgbClr val="1D1F6F"/>
              </a:solidFill>
              <a:latin typeface="SVN-Gilroy SemiBold" panose="000007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endParaRPr lang="en-GB" dirty="0" smtClean="0"/>
          </a:p>
          <a:p>
            <a:pPr algn="just"/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 bwMode="gray">
          <a:xfrm>
            <a:off x="554575" y="528860"/>
            <a:ext cx="8911687" cy="56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CÁC NỘI DUNG TRÌNH BÀY</a:t>
            </a:r>
            <a:endParaRPr lang="en-US" sz="2700" dirty="0">
              <a:solidFill>
                <a:srgbClr val="1D1F6F"/>
              </a:solidFill>
              <a:latin typeface="SVN-Gilroy SemiBold" panose="000007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gray">
          <a:xfrm>
            <a:off x="10262635" y="6409002"/>
            <a:ext cx="1929365" cy="44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SVN-Gilroy" panose="000005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www.escs.vn</a:t>
            </a:r>
            <a:endParaRPr lang="en-US" sz="1400" b="0" dirty="0">
              <a:solidFill>
                <a:schemeClr val="bg1"/>
              </a:solidFill>
              <a:latin typeface="SVN-Gilroy" panose="000005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35" y="460713"/>
            <a:ext cx="1756242" cy="58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5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gray">
          <a:xfrm>
            <a:off x="365389" y="525576"/>
            <a:ext cx="11703115" cy="56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30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1. </a:t>
            </a:r>
            <a:r>
              <a:rPr lang="en-GB" sz="30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Tổng</a:t>
            </a:r>
            <a:r>
              <a:rPr lang="en-GB" sz="30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30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quan</a:t>
            </a:r>
            <a:r>
              <a:rPr lang="en-GB" sz="30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30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giải</a:t>
            </a:r>
            <a:r>
              <a:rPr lang="en-GB" sz="30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30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pháp</a:t>
            </a:r>
            <a:r>
              <a:rPr lang="en-GB" sz="30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30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giám</a:t>
            </a:r>
            <a:r>
              <a:rPr lang="en-GB" sz="30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30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r>
              <a:rPr lang="en-GB" sz="30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30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bồi</a:t>
            </a:r>
            <a:r>
              <a:rPr lang="en-GB" sz="30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30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thường</a:t>
            </a:r>
            <a:r>
              <a:rPr lang="en-GB" sz="30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30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xe</a:t>
            </a:r>
            <a:r>
              <a:rPr lang="en-GB" sz="30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ô </a:t>
            </a:r>
            <a:r>
              <a:rPr lang="en-GB" sz="30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tô</a:t>
            </a:r>
            <a:r>
              <a:rPr lang="en-GB" sz="30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30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trên</a:t>
            </a:r>
            <a:r>
              <a:rPr lang="en-GB" sz="30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30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thế</a:t>
            </a:r>
            <a:r>
              <a:rPr lang="en-GB" sz="30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30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giới</a:t>
            </a:r>
            <a:endParaRPr lang="en-US" sz="3000" dirty="0">
              <a:solidFill>
                <a:srgbClr val="1D1F6F"/>
              </a:solidFill>
              <a:latin typeface="SVN-Gilroy SemiBold" panose="000007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Tách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biệt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hoàn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toàn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giữa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bán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hàng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và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dịch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vụ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sau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bán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hàng</a:t>
            </a:r>
            <a:endParaRPr lang="en-GB" sz="2700" dirty="0">
              <a:solidFill>
                <a:srgbClr val="1D1F6F"/>
              </a:solidFill>
              <a:latin typeface="SVN-Gilroy SemiBold" panose="000007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Ứng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dụng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nhiều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công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nghệ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tự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động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hóa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tích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hợp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với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TPA: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ClaimGenius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PingAn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Lemonade, ... </a:t>
            </a:r>
            <a:endParaRPr lang="en-GB" sz="2700" dirty="0" smtClean="0">
              <a:solidFill>
                <a:srgbClr val="1D1F6F"/>
              </a:solidFill>
              <a:latin typeface="SVN-Gilroy SemiBold" panose="000007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Thời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gian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xử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lý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giám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và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bồi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thường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nhanh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: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</a:t>
            </a: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ính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bằng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giờ</a:t>
            </a:r>
            <a:endParaRPr lang="en-GB" sz="2700" dirty="0">
              <a:solidFill>
                <a:srgbClr val="1D1F6F"/>
              </a:solidFill>
              <a:latin typeface="SVN-Gilroy SemiBold" panose="000007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Khách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hàng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tự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phục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vụ</a:t>
            </a:r>
            <a:endParaRPr lang="en-US" sz="2700" dirty="0">
              <a:solidFill>
                <a:srgbClr val="1D1F6F"/>
              </a:solidFill>
              <a:latin typeface="SVN-Gilroy SemiBold" panose="000007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gray">
          <a:xfrm>
            <a:off x="10262635" y="6409002"/>
            <a:ext cx="1929365" cy="44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SVN-Gilroy" panose="000005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www.escs.vn</a:t>
            </a:r>
            <a:endParaRPr lang="en-US" sz="1400" b="0" dirty="0">
              <a:solidFill>
                <a:schemeClr val="bg1"/>
              </a:solidFill>
              <a:latin typeface="SVN-Gilroy" panose="000005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184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gray">
          <a:xfrm>
            <a:off x="554575" y="500662"/>
            <a:ext cx="11354527" cy="56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</a:pP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2. Xu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hướng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chung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về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công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nghệ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tại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thị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trường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bảo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hiểm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Việt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Nam</a:t>
            </a:r>
            <a:endParaRPr lang="en-US" sz="2700" dirty="0">
              <a:solidFill>
                <a:srgbClr val="1D1F6F"/>
              </a:solidFill>
              <a:latin typeface="SVN-Gilroy SemiBold" panose="000007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6458" y="2752503"/>
            <a:ext cx="3002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Chuyển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đổi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quản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lý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giám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bồi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thường</a:t>
            </a:r>
            <a:endParaRPr lang="en-US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72189" y="2817835"/>
            <a:ext cx="2186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Quy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trình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hóa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hoạt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động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GĐBT</a:t>
            </a:r>
            <a:endParaRPr lang="en-US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38092" y="2807113"/>
            <a:ext cx="26140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Triển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khai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dịch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vụ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giám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trực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tuyến</a:t>
            </a:r>
            <a:endParaRPr lang="en-GB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436952" y="2952846"/>
            <a:ext cx="1532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Tự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động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hóa</a:t>
            </a:r>
            <a:endParaRPr lang="en-US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6107" y="5434834"/>
            <a:ext cx="19411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Trí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tuệ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nhân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tạo</a:t>
            </a:r>
            <a:endParaRPr lang="en-US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48605" y="5434834"/>
            <a:ext cx="24102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Đẩy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nhanh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tốc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độ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và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kiểm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soát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tiến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trình</a:t>
            </a:r>
            <a:endParaRPr lang="en-US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64694" y="5478446"/>
            <a:ext cx="2348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BI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dữ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liệu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xe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ô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tô</a:t>
            </a:r>
            <a:endParaRPr lang="en-US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134978" y="5478446"/>
            <a:ext cx="26086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Điện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tử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hóa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giao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dịch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với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khách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hàng</a:t>
            </a:r>
            <a:endParaRPr lang="en-US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 bwMode="gray">
          <a:xfrm>
            <a:off x="10262635" y="6409002"/>
            <a:ext cx="1929365" cy="44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SVN-Gilroy" panose="000005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www.escs.vn</a:t>
            </a:r>
            <a:endParaRPr lang="en-US" sz="1400" b="0" dirty="0">
              <a:solidFill>
                <a:schemeClr val="bg1"/>
              </a:solidFill>
              <a:latin typeface="SVN-Gilroy" panose="000005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952" y="1466184"/>
            <a:ext cx="1373923" cy="137392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611" y="3884490"/>
            <a:ext cx="1368479" cy="136847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460" y="3926904"/>
            <a:ext cx="1379239" cy="1379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16" y="3768411"/>
            <a:ext cx="1548041" cy="15480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96" y="1353268"/>
            <a:ext cx="1280853" cy="1280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732" y="1402184"/>
            <a:ext cx="1318777" cy="1318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576" y="3679293"/>
            <a:ext cx="1626850" cy="16268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787" y="1379022"/>
            <a:ext cx="1373481" cy="137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80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gray">
          <a:xfrm>
            <a:off x="552489" y="518404"/>
            <a:ext cx="11354527" cy="56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</a:pP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3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hệ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thống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và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yêu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cầu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cần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giải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quyết</a:t>
            </a:r>
            <a:endParaRPr lang="en-US" sz="2700" dirty="0">
              <a:solidFill>
                <a:srgbClr val="1D1F6F"/>
              </a:solidFill>
              <a:latin typeface="SVN-Gilroy SemiBold" panose="000007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7238" y="2444275"/>
            <a:ext cx="115319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Tiếp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nhận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khai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báo</a:t>
            </a:r>
            <a:endParaRPr lang="en-US" sz="13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26459" y="2434209"/>
            <a:ext cx="115319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công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giám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endParaRPr lang="en-US" sz="13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08229" y="2534236"/>
            <a:ext cx="115319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Đặt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lịch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với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khách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hàng</a:t>
            </a:r>
            <a:endParaRPr lang="en-US" sz="13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14152" y="2555215"/>
            <a:ext cx="115319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Thực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hiện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giám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endParaRPr lang="en-US" sz="13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813466" y="2563100"/>
            <a:ext cx="168643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Thu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thập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hồ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sơ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Đánh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tổn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thất</a:t>
            </a:r>
            <a:endParaRPr lang="en-US" sz="13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964097" y="2590469"/>
            <a:ext cx="115319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Biên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bản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giám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endParaRPr lang="en-US" sz="13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964097" y="4248870"/>
            <a:ext cx="115319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Đưa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đi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khắc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phục</a:t>
            </a:r>
            <a:endParaRPr lang="en-US" sz="13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976681" y="4220640"/>
            <a:ext cx="134299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Duyệt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chi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phí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khắc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phục</a:t>
            </a:r>
            <a:endParaRPr lang="en-US" sz="13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229753" y="4198140"/>
            <a:ext cx="115319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Khắc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phục</a:t>
            </a:r>
            <a:endParaRPr lang="en-US" sz="13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108229" y="4248870"/>
            <a:ext cx="115319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Tính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toán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bồi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thường</a:t>
            </a:r>
            <a:endParaRPr lang="en-US" sz="13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26459" y="4203537"/>
            <a:ext cx="115319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Thỏa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thuận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Phê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duyệt</a:t>
            </a:r>
            <a:endParaRPr lang="en-US" sz="13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74533" y="4220639"/>
            <a:ext cx="115319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Chi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trả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bồi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thường</a:t>
            </a:r>
            <a:endParaRPr lang="en-US" sz="13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5338" y="5929912"/>
            <a:ext cx="87680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Lưu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trữ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hồ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sơ</a:t>
            </a:r>
            <a:endParaRPr lang="en-US" sz="13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91532" y="5929912"/>
            <a:ext cx="99914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tích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số</a:t>
            </a:r>
            <a:r>
              <a:rPr lang="en-GB" sz="13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3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liệu</a:t>
            </a:r>
            <a:endParaRPr lang="en-US" sz="13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533126" y="2054663"/>
            <a:ext cx="827878" cy="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8" idx="3"/>
          </p:cNvCxnSpPr>
          <p:nvPr/>
        </p:nvCxnSpPr>
        <p:spPr>
          <a:xfrm flipV="1">
            <a:off x="3268308" y="2045523"/>
            <a:ext cx="965158" cy="2947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204297" y="2045522"/>
            <a:ext cx="1094435" cy="92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7512269" y="2044286"/>
            <a:ext cx="816973" cy="10377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2" idx="3"/>
          </p:cNvCxnSpPr>
          <p:nvPr/>
        </p:nvCxnSpPr>
        <p:spPr>
          <a:xfrm>
            <a:off x="9319677" y="2044286"/>
            <a:ext cx="882169" cy="2005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flipH="1">
            <a:off x="11019600" y="2098500"/>
            <a:ext cx="70725" cy="1676436"/>
          </a:xfrm>
          <a:prstGeom prst="bentConnector3">
            <a:avLst>
              <a:gd name="adj1" fmla="val -888380"/>
            </a:avLst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9141019" y="3721128"/>
            <a:ext cx="941406" cy="1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7365337" y="3721127"/>
            <a:ext cx="830718" cy="12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" idx="1"/>
          </p:cNvCxnSpPr>
          <p:nvPr/>
        </p:nvCxnSpPr>
        <p:spPr>
          <a:xfrm flipH="1">
            <a:off x="5425687" y="3710525"/>
            <a:ext cx="763056" cy="10603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3399318" y="3721128"/>
            <a:ext cx="708911" cy="507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1482621" y="3721454"/>
            <a:ext cx="708911" cy="18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0800000" flipV="1">
            <a:off x="602815" y="3721453"/>
            <a:ext cx="12700" cy="1709964"/>
          </a:xfrm>
          <a:prstGeom prst="bentConnector3">
            <a:avLst>
              <a:gd name="adj1" fmla="val 2576055"/>
            </a:avLst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649974" y="5431417"/>
            <a:ext cx="729685" cy="1"/>
          </a:xfrm>
          <a:prstGeom prst="straightConnector1">
            <a:avLst/>
          </a:prstGeom>
          <a:ln w="28575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itle 1"/>
          <p:cNvSpPr txBox="1">
            <a:spLocks/>
          </p:cNvSpPr>
          <p:nvPr/>
        </p:nvSpPr>
        <p:spPr bwMode="gray">
          <a:xfrm>
            <a:off x="10262635" y="6409002"/>
            <a:ext cx="1929365" cy="44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SVN-Gilroy" panose="000005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www.escs.vn</a:t>
            </a:r>
            <a:endParaRPr lang="en-US" sz="1400" b="0" dirty="0">
              <a:solidFill>
                <a:schemeClr val="bg1"/>
              </a:solidFill>
              <a:latin typeface="SVN-Gilroy" panose="000005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95" y="1443888"/>
            <a:ext cx="1171079" cy="105256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52" y="1600492"/>
            <a:ext cx="895956" cy="89595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85" y="1486987"/>
            <a:ext cx="1016336" cy="10398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875" y="1507385"/>
            <a:ext cx="1073802" cy="107380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529" y="1600492"/>
            <a:ext cx="971040" cy="97104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8" y="3059229"/>
            <a:ext cx="1203257" cy="120325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224" y="3140669"/>
            <a:ext cx="1108201" cy="110820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093" y="3032068"/>
            <a:ext cx="1176594" cy="11765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425" y="3141219"/>
            <a:ext cx="923228" cy="9232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43" y="3165976"/>
            <a:ext cx="1089098" cy="10890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319" y="3201504"/>
            <a:ext cx="1039247" cy="10392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30" y="4789708"/>
            <a:ext cx="1063577" cy="10635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31" y="5092356"/>
            <a:ext cx="866798" cy="86679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971" y="1493664"/>
            <a:ext cx="1575725" cy="102650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35" y="460713"/>
            <a:ext cx="1756242" cy="58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75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 bwMode="gray">
          <a:xfrm>
            <a:off x="554575" y="528860"/>
            <a:ext cx="11354527" cy="56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</a:pP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3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.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hệ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thống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và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yêu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cần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cần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giải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quyết</a:t>
            </a:r>
            <a:endParaRPr lang="en-US" sz="2700" dirty="0">
              <a:solidFill>
                <a:srgbClr val="1D1F6F"/>
              </a:solidFill>
              <a:latin typeface="SVN-Gilroy SemiBold" panose="000007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84785" y="1496188"/>
            <a:ext cx="420526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Đa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dạng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hóa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endParaRPr lang="en-GB" b="1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tập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trung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giám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và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bồi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thường</a:t>
            </a:r>
            <a:endParaRPr lang="en-GB" sz="14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tập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trung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chỉ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giám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endParaRPr lang="en-GB" sz="14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tập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trung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chỉ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bồi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thường</a:t>
            </a:r>
            <a:endParaRPr lang="en-GB" sz="14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Mô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hình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đa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miền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(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Bắc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Trung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Nam,...)</a:t>
            </a:r>
          </a:p>
          <a:p>
            <a:r>
              <a:rPr lang="en-GB" sz="1400" dirty="0" smtClean="0"/>
              <a:t>.....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1790356" y="3122838"/>
            <a:ext cx="419968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Điện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tử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hóa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giao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dịch</a:t>
            </a:r>
            <a:endParaRPr lang="en-GB" b="1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Xác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nhận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giao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dịch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với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khách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hàng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bằng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giao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dịch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điện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tử</a:t>
            </a:r>
            <a:endParaRPr lang="en-GB" sz="14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Phê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duyệt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điện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tử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với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toàn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bộ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giao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dịch</a:t>
            </a:r>
            <a:endParaRPr lang="en-GB" sz="14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Số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hóa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lưu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trữ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toàn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bộ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tài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liệu</a:t>
            </a:r>
            <a:endParaRPr lang="en-US" sz="14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550951" y="1536548"/>
            <a:ext cx="453336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Quy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trình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hóa</a:t>
            </a:r>
            <a:endParaRPr lang="en-GB" b="1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Xây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dựng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và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quy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trình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hóa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hoạt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động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từ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giấy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tờ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ứng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dụng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bằng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phần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mềm</a:t>
            </a:r>
            <a:endParaRPr lang="en-GB" sz="14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Linh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động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trong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thiết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kế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Quy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trình</a:t>
            </a:r>
            <a:endParaRPr lang="en-GB" sz="14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Cải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tiến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rút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ngắn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bước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có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thể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xử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lý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đồng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thời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để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đẩy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nhanh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tiến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độ</a:t>
            </a:r>
            <a:endParaRPr lang="en-GB" sz="14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algn="just"/>
            <a:endParaRPr lang="en-GB" sz="1400" dirty="0" smtClean="0"/>
          </a:p>
        </p:txBody>
      </p:sp>
      <p:sp>
        <p:nvSpPr>
          <p:cNvPr id="31" name="Rectangle 30"/>
          <p:cNvSpPr/>
          <p:nvPr/>
        </p:nvSpPr>
        <p:spPr>
          <a:xfrm>
            <a:off x="7512070" y="3048060"/>
            <a:ext cx="453336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Tự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động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hóa</a:t>
            </a:r>
            <a:endParaRPr lang="en-GB" b="1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Tự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động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công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user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giám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endParaRPr lang="en-GB" sz="14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Tự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động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công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user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tính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toán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bồi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thường</a:t>
            </a:r>
            <a:endParaRPr lang="en-GB" sz="14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Tự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động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loại</a:t>
            </a:r>
            <a:endParaRPr lang="en-GB" sz="14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 algn="just"/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Tự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động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duyệt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Phương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án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khắc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phục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tính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toán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bồi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thường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ngay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sau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khi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duyệt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biên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bản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giám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endParaRPr lang="en-GB" sz="14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695894" y="4741032"/>
            <a:ext cx="45072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Đo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lường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&amp;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Trải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nghiệm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Khách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hàng</a:t>
            </a:r>
            <a:endParaRPr lang="en-GB" b="1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Đo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lường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thời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gian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toàn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bộ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tiến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trình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giải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quyết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hồ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sơ</a:t>
            </a:r>
            <a:endParaRPr lang="en-GB" sz="14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Đánh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tìm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nguyên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nhân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để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cải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thiện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tiến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trình</a:t>
            </a:r>
            <a:endParaRPr lang="en-GB" sz="14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Cung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cấp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công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cụ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để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khách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hàng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tự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trải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nghiệm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dịch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vụ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theo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dõi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toàn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bộ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tiến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trình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tiếp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nhận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thông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báo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từ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nhà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bảo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hiểm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,....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578237" y="4802494"/>
            <a:ext cx="41996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Phân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tích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/BI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số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liệu</a:t>
            </a:r>
            <a:endParaRPr lang="en-GB" b="1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Xây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dựng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datawarehouse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và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BI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dữ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liệu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bồi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thường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xe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cơ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giới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để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đưa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ra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các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Quyết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sách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về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hướng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hoạt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động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kinh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doanh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mảng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xe</a:t>
            </a:r>
            <a:r>
              <a:rPr lang="en-GB" sz="1400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ô </a:t>
            </a:r>
            <a:r>
              <a:rPr lang="en-GB" sz="1400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tô</a:t>
            </a:r>
            <a:endParaRPr lang="en-GB" sz="1400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 bwMode="gray">
          <a:xfrm>
            <a:off x="10262635" y="6409002"/>
            <a:ext cx="1929365" cy="44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SVN-Gilroy" panose="000005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www.escs.vn</a:t>
            </a:r>
            <a:endParaRPr lang="en-US" sz="1400" b="0" dirty="0">
              <a:solidFill>
                <a:schemeClr val="bg1"/>
              </a:solidFill>
              <a:latin typeface="SVN-Gilroy" panose="000005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140" y="1632982"/>
            <a:ext cx="1372485" cy="1372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75" y="1613105"/>
            <a:ext cx="1168683" cy="11686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74" y="4802494"/>
            <a:ext cx="1203628" cy="12036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9" y="4875326"/>
            <a:ext cx="1393404" cy="13934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35" y="452830"/>
            <a:ext cx="1756242" cy="5868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28" y="3215319"/>
            <a:ext cx="1112031" cy="1112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080" y="3229046"/>
            <a:ext cx="1386927" cy="138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34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830875" y="3611362"/>
            <a:ext cx="10690531" cy="2377449"/>
            <a:chOff x="0" y="2163199"/>
            <a:chExt cx="11553614" cy="2377449"/>
          </a:xfrm>
        </p:grpSpPr>
        <p:sp>
          <p:nvSpPr>
            <p:cNvPr id="8" name="Oval 7"/>
            <p:cNvSpPr/>
            <p:nvPr/>
          </p:nvSpPr>
          <p:spPr>
            <a:xfrm>
              <a:off x="1631684" y="2296109"/>
              <a:ext cx="1122467" cy="558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smtClean="0"/>
                <a:t>TTGĐ MB</a:t>
              </a:r>
              <a:endParaRPr lang="en-US" sz="1400"/>
            </a:p>
          </p:txBody>
        </p:sp>
        <p:cxnSp>
          <p:nvCxnSpPr>
            <p:cNvPr id="9" name="Straight Arrow Connector 8"/>
            <p:cNvCxnSpPr>
              <a:stCxn id="8" idx="4"/>
            </p:cNvCxnSpPr>
            <p:nvPr/>
          </p:nvCxnSpPr>
          <p:spPr>
            <a:xfrm flipH="1">
              <a:off x="796678" y="2854601"/>
              <a:ext cx="1396240" cy="583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8" idx="4"/>
            </p:cNvCxnSpPr>
            <p:nvPr/>
          </p:nvCxnSpPr>
          <p:spPr>
            <a:xfrm>
              <a:off x="2192918" y="2854601"/>
              <a:ext cx="0" cy="583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4"/>
            </p:cNvCxnSpPr>
            <p:nvPr/>
          </p:nvCxnSpPr>
          <p:spPr>
            <a:xfrm>
              <a:off x="2192918" y="2854601"/>
              <a:ext cx="1396240" cy="583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7468513" y="2296109"/>
              <a:ext cx="1122467" cy="5584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smtClean="0"/>
                <a:t>TTGĐ MN</a:t>
              </a:r>
              <a:endParaRPr lang="en-US" sz="1400"/>
            </a:p>
          </p:txBody>
        </p:sp>
        <p:cxnSp>
          <p:nvCxnSpPr>
            <p:cNvPr id="15" name="Straight Arrow Connector 14"/>
            <p:cNvCxnSpPr>
              <a:stCxn id="13" idx="4"/>
              <a:endCxn id="45" idx="0"/>
            </p:cNvCxnSpPr>
            <p:nvPr/>
          </p:nvCxnSpPr>
          <p:spPr>
            <a:xfrm flipH="1">
              <a:off x="6633507" y="2854601"/>
              <a:ext cx="1396240" cy="583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3" idx="4"/>
            </p:cNvCxnSpPr>
            <p:nvPr/>
          </p:nvCxnSpPr>
          <p:spPr>
            <a:xfrm>
              <a:off x="8029747" y="2854601"/>
              <a:ext cx="0" cy="583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3" idx="4"/>
            </p:cNvCxnSpPr>
            <p:nvPr/>
          </p:nvCxnSpPr>
          <p:spPr>
            <a:xfrm>
              <a:off x="8029747" y="2854601"/>
              <a:ext cx="1396240" cy="583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8" idx="6"/>
              <a:endCxn id="13" idx="2"/>
            </p:cNvCxnSpPr>
            <p:nvPr/>
          </p:nvCxnSpPr>
          <p:spPr>
            <a:xfrm>
              <a:off x="2754151" y="2575355"/>
              <a:ext cx="471436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8" idx="4"/>
            </p:cNvCxnSpPr>
            <p:nvPr/>
          </p:nvCxnSpPr>
          <p:spPr>
            <a:xfrm>
              <a:off x="2192918" y="2854601"/>
              <a:ext cx="2900618" cy="583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3" idx="4"/>
            </p:cNvCxnSpPr>
            <p:nvPr/>
          </p:nvCxnSpPr>
          <p:spPr>
            <a:xfrm>
              <a:off x="8029747" y="2854601"/>
              <a:ext cx="2778793" cy="5944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2616" y="2163199"/>
              <a:ext cx="1400603" cy="82263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5083" y="2209866"/>
              <a:ext cx="1400603" cy="822638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5956129" y="3385229"/>
              <a:ext cx="1273040" cy="1137760"/>
              <a:chOff x="5956129" y="3385229"/>
              <a:chExt cx="1273040" cy="1137760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5956129" y="3964497"/>
                <a:ext cx="1122467" cy="558492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rgbClr val="1D1F6F"/>
                    </a:solidFill>
                    <a:latin typeface="SVN-Gilroy Medium" panose="00000600000000000000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GĐV4</a:t>
                </a:r>
                <a:endParaRPr lang="en-US" sz="1600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1531" y="3385229"/>
                <a:ext cx="1177638" cy="767175"/>
              </a:xfrm>
              <a:prstGeom prst="rect">
                <a:avLst/>
              </a:prstGeom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7355683" y="3397993"/>
              <a:ext cx="1273040" cy="1137760"/>
              <a:chOff x="5956129" y="3385229"/>
              <a:chExt cx="1273040" cy="1137760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5956129" y="3964497"/>
                <a:ext cx="1122467" cy="558492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rgbClr val="1D1F6F"/>
                    </a:solidFill>
                    <a:latin typeface="SVN-Gilroy Medium" panose="00000600000000000000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GĐV5</a:t>
                </a:r>
                <a:endParaRPr lang="en-US" sz="1600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1531" y="3385229"/>
                <a:ext cx="1177638" cy="767175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8748609" y="3395986"/>
              <a:ext cx="1273040" cy="1137760"/>
              <a:chOff x="5956129" y="3385229"/>
              <a:chExt cx="1273040" cy="1137760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5956129" y="3964497"/>
                <a:ext cx="1122467" cy="558492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rgbClr val="1D1F6F"/>
                    </a:solidFill>
                    <a:latin typeface="SVN-Gilroy Medium" panose="00000600000000000000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GĐV6</a:t>
                </a:r>
                <a:endParaRPr lang="en-US" sz="1600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1531" y="3385229"/>
                <a:ext cx="1177638" cy="767175"/>
              </a:xfrm>
              <a:prstGeom prst="rect">
                <a:avLst/>
              </a:prstGeom>
            </p:spPr>
          </p:pic>
        </p:grpSp>
        <p:grpSp>
          <p:nvGrpSpPr>
            <p:cNvPr id="26" name="Group 25"/>
            <p:cNvGrpSpPr/>
            <p:nvPr/>
          </p:nvGrpSpPr>
          <p:grpSpPr>
            <a:xfrm>
              <a:off x="10280574" y="3385229"/>
              <a:ext cx="1273040" cy="1137760"/>
              <a:chOff x="5956129" y="3385229"/>
              <a:chExt cx="1273040" cy="1137760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956129" y="3964497"/>
                <a:ext cx="1122467" cy="558492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rgbClr val="1D1F6F"/>
                    </a:solidFill>
                    <a:latin typeface="SVN-Gilroy Medium" panose="00000600000000000000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GĐV..</a:t>
                </a:r>
                <a:endParaRPr lang="en-US" sz="1600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1531" y="3385229"/>
                <a:ext cx="1177638" cy="767175"/>
              </a:xfrm>
              <a:prstGeom prst="rect">
                <a:avLst/>
              </a:prstGeom>
            </p:spPr>
          </p:pic>
        </p:grpSp>
        <p:grpSp>
          <p:nvGrpSpPr>
            <p:cNvPr id="27" name="Group 26"/>
            <p:cNvGrpSpPr/>
            <p:nvPr/>
          </p:nvGrpSpPr>
          <p:grpSpPr>
            <a:xfrm>
              <a:off x="0" y="3390124"/>
              <a:ext cx="1273040" cy="1137760"/>
              <a:chOff x="5956129" y="3385229"/>
              <a:chExt cx="1273040" cy="1137760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5956129" y="3964497"/>
                <a:ext cx="1122467" cy="558492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rgbClr val="1D1F6F"/>
                    </a:solidFill>
                    <a:latin typeface="SVN-Gilroy Medium" panose="00000600000000000000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GĐV1</a:t>
                </a:r>
                <a:endParaRPr lang="en-US" sz="1600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1531" y="3385229"/>
                <a:ext cx="1177638" cy="767175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1399554" y="3402888"/>
              <a:ext cx="1273040" cy="1137760"/>
              <a:chOff x="5956129" y="3385229"/>
              <a:chExt cx="1273040" cy="1137760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5956129" y="3964497"/>
                <a:ext cx="1122467" cy="558492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rgbClr val="1D1F6F"/>
                    </a:solidFill>
                    <a:latin typeface="SVN-Gilroy Medium" panose="00000600000000000000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GĐV2</a:t>
                </a:r>
                <a:endParaRPr lang="en-US" sz="1600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1531" y="3385229"/>
                <a:ext cx="1177638" cy="767175"/>
              </a:xfrm>
              <a:prstGeom prst="rect">
                <a:avLst/>
              </a:prstGeom>
            </p:spPr>
          </p:pic>
        </p:grpSp>
        <p:grpSp>
          <p:nvGrpSpPr>
            <p:cNvPr id="29" name="Group 28"/>
            <p:cNvGrpSpPr/>
            <p:nvPr/>
          </p:nvGrpSpPr>
          <p:grpSpPr>
            <a:xfrm>
              <a:off x="2792480" y="3400881"/>
              <a:ext cx="1273040" cy="1137760"/>
              <a:chOff x="5956129" y="3385229"/>
              <a:chExt cx="1273040" cy="1137760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5956129" y="3964497"/>
                <a:ext cx="1122467" cy="558492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rgbClr val="1D1F6F"/>
                    </a:solidFill>
                    <a:latin typeface="SVN-Gilroy Medium" panose="00000600000000000000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GĐV3</a:t>
                </a:r>
                <a:endParaRPr lang="en-US" sz="1600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1531" y="3385229"/>
                <a:ext cx="1177638" cy="767175"/>
              </a:xfrm>
              <a:prstGeom prst="rect">
                <a:avLst/>
              </a:prstGeom>
            </p:spPr>
          </p:pic>
        </p:grpSp>
        <p:grpSp>
          <p:nvGrpSpPr>
            <p:cNvPr id="30" name="Group 29"/>
            <p:cNvGrpSpPr/>
            <p:nvPr/>
          </p:nvGrpSpPr>
          <p:grpSpPr>
            <a:xfrm>
              <a:off x="4324445" y="3390124"/>
              <a:ext cx="1273040" cy="1137760"/>
              <a:chOff x="5956129" y="3385229"/>
              <a:chExt cx="1273040" cy="113776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5956129" y="3964497"/>
                <a:ext cx="1122467" cy="558492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rgbClr val="1D1F6F"/>
                    </a:solidFill>
                    <a:latin typeface="SVN-Gilroy Medium" panose="00000600000000000000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GĐV..</a:t>
                </a:r>
                <a:endParaRPr lang="en-US" sz="1600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1531" y="3385229"/>
                <a:ext cx="1177638" cy="767175"/>
              </a:xfrm>
              <a:prstGeom prst="rect">
                <a:avLst/>
              </a:prstGeom>
            </p:spPr>
          </p:pic>
        </p:grpSp>
      </p:grpSp>
      <p:sp>
        <p:nvSpPr>
          <p:cNvPr id="47" name="TextBox 46"/>
          <p:cNvSpPr txBox="1"/>
          <p:nvPr/>
        </p:nvSpPr>
        <p:spPr>
          <a:xfrm>
            <a:off x="448091" y="1852348"/>
            <a:ext cx="78570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Mô</a:t>
            </a:r>
            <a:r>
              <a:rPr lang="en-GB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tập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trung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/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vị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quản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hợp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đồng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bảo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hiểm</a:t>
            </a:r>
            <a:endParaRPr lang="en-GB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Được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cấu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địa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bàn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nơi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xảy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ra</a:t>
            </a:r>
            <a:endParaRPr lang="en-GB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Mô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b="1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tán</a:t>
            </a:r>
            <a:r>
              <a:rPr lang="en-GB" b="1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lvl="1"/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Phát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tổn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thất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thuộc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vị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vị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thụ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hồ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giám</a:t>
            </a:r>
            <a:r>
              <a: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endParaRPr lang="en-US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 bwMode="gray">
          <a:xfrm>
            <a:off x="10262635" y="6409002"/>
            <a:ext cx="1929365" cy="44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SVN-Gilroy" panose="000005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www.escs.vn</a:t>
            </a:r>
            <a:endParaRPr lang="en-US" sz="1400" b="0" dirty="0">
              <a:solidFill>
                <a:schemeClr val="bg1"/>
              </a:solidFill>
              <a:latin typeface="SVN-Gilroy" panose="000005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66138" y="1268733"/>
            <a:ext cx="10037745" cy="72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Mô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giám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endParaRPr lang="en-US" b="1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 bwMode="gray">
          <a:xfrm>
            <a:off x="236483" y="528860"/>
            <a:ext cx="11879317" cy="56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4. </a:t>
            </a: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Giải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pháp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Giám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Bồi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thường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trực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tuyến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xe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ô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tô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của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ESCS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880" y="460713"/>
            <a:ext cx="1756242" cy="58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08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 txBox="1">
            <a:spLocks/>
          </p:cNvSpPr>
          <p:nvPr/>
        </p:nvSpPr>
        <p:spPr bwMode="gray">
          <a:xfrm>
            <a:off x="10262635" y="6409002"/>
            <a:ext cx="1929365" cy="44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SVN-Gilroy" panose="000005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www.escs.vn</a:t>
            </a:r>
            <a:endParaRPr lang="en-US" sz="1400" b="0" dirty="0">
              <a:solidFill>
                <a:schemeClr val="bg1"/>
              </a:solidFill>
              <a:latin typeface="SVN-Gilroy" panose="000005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374662" y="1385406"/>
            <a:ext cx="10037745" cy="72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giám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endParaRPr lang="en-US" b="1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228600" y="576419"/>
            <a:ext cx="11879317" cy="56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4. </a:t>
            </a: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Giải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pháp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Giám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Bồi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thường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trực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tuyến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xe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ô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tô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của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ESCS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760" y="460713"/>
            <a:ext cx="1756242" cy="58689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092881" y="5694328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Đánh</a:t>
            </a:r>
            <a:r>
              <a:rPr lang="en-GB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GB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GB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loại</a:t>
            </a:r>
            <a:endParaRPr lang="en-US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788" y="2363069"/>
            <a:ext cx="1551772" cy="10109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978" y="1998091"/>
            <a:ext cx="1600925" cy="1438904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914081" y="3504427"/>
            <a:ext cx="2263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GB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báo</a:t>
            </a:r>
            <a:r>
              <a:rPr lang="en-GB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tổn</a:t>
            </a:r>
            <a:r>
              <a:rPr lang="en-GB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thất</a:t>
            </a:r>
            <a:endParaRPr lang="en-US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390" y="2407171"/>
            <a:ext cx="1135594" cy="11355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092" y="4555853"/>
            <a:ext cx="1216566" cy="10184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147" y="4653062"/>
            <a:ext cx="1595253" cy="9212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948" y="4364671"/>
            <a:ext cx="1232346" cy="1232346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5170842" y="3171217"/>
            <a:ext cx="1084625" cy="979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8073861" y="3067887"/>
            <a:ext cx="850744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499872" y="3506788"/>
            <a:ext cx="1670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Trung</a:t>
            </a:r>
            <a:r>
              <a:rPr lang="en-GB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tâm</a:t>
            </a:r>
            <a:r>
              <a:rPr lang="en-GB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GĐ</a:t>
            </a:r>
            <a:endParaRPr lang="en-US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334513" y="3504427"/>
            <a:ext cx="1779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GB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GB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GĐ</a:t>
            </a:r>
            <a:endParaRPr lang="en-US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068689" y="3436995"/>
            <a:ext cx="194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GĐV </a:t>
            </a:r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GB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endParaRPr lang="en-US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656824" y="5694328"/>
            <a:ext cx="14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GB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thúc</a:t>
            </a:r>
            <a:r>
              <a:rPr lang="en-GB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GĐ</a:t>
            </a:r>
            <a:endParaRPr lang="en-US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406069" y="5723883"/>
            <a:ext cx="2226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Duyệt</a:t>
            </a:r>
            <a:r>
              <a:rPr lang="en-GB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Biên</a:t>
            </a:r>
            <a:r>
              <a:rPr lang="en-GB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GB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GĐ</a:t>
            </a:r>
            <a:endParaRPr lang="en-US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8286785" y="5090775"/>
            <a:ext cx="1187955" cy="229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5411427" y="5065087"/>
            <a:ext cx="973336" cy="256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1470479" y="5049061"/>
            <a:ext cx="1798015" cy="1602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1268618" y="3067887"/>
            <a:ext cx="1749101" cy="31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1267481" y="2865068"/>
            <a:ext cx="1749101" cy="31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1265216" y="3270562"/>
            <a:ext cx="1749101" cy="314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526947" y="4596076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GB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hồ</a:t>
            </a:r>
            <a:r>
              <a:rPr lang="en-GB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endParaRPr lang="en-US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265216" y="5182407"/>
            <a:ext cx="239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GB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r>
              <a:rPr lang="en-GB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bồi</a:t>
            </a:r>
            <a:r>
              <a:rPr lang="en-GB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GB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thường</a:t>
            </a:r>
            <a:endParaRPr lang="en-US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10262635" y="3853486"/>
            <a:ext cx="1" cy="5823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39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gray">
          <a:xfrm>
            <a:off x="10262635" y="6409002"/>
            <a:ext cx="1929365" cy="44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SVN-Gilroy" panose="000005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www.escs.vn</a:t>
            </a:r>
            <a:endParaRPr lang="en-US" sz="1400" b="0" dirty="0">
              <a:solidFill>
                <a:schemeClr val="bg1"/>
              </a:solidFill>
              <a:latin typeface="SVN-Gilroy" panose="00000500000000000000" pitchFamily="50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153945" y="1317889"/>
            <a:ext cx="10037745" cy="72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nhận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GĐV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b="1" dirty="0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endParaRPr lang="en-US" b="1" dirty="0">
              <a:solidFill>
                <a:srgbClr val="1D1F6F"/>
              </a:solidFill>
              <a:latin typeface="SVN-Gilroy Medium" panose="00000600000000000000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15229" y="2167848"/>
            <a:ext cx="11293071" cy="4357598"/>
            <a:chOff x="515229" y="1868296"/>
            <a:chExt cx="11293071" cy="4357598"/>
          </a:xfrm>
        </p:grpSpPr>
        <p:sp>
          <p:nvSpPr>
            <p:cNvPr id="8" name="Rectangle 7"/>
            <p:cNvSpPr/>
            <p:nvPr/>
          </p:nvSpPr>
          <p:spPr>
            <a:xfrm>
              <a:off x="3958479" y="4659717"/>
              <a:ext cx="17908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GĐV </a:t>
              </a:r>
              <a:r>
                <a:rPr lang="en-GB" dirty="0" err="1" smtClean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trung</a:t>
              </a:r>
              <a:r>
                <a:rPr lang="en-GB" dirty="0" smtClean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tâm</a:t>
              </a:r>
              <a:endParaRPr lang="en-US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5683469" y="2520672"/>
              <a:ext cx="620502" cy="318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5683469" y="3815040"/>
              <a:ext cx="620502" cy="182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5749354" y="4743374"/>
              <a:ext cx="510543" cy="343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6004625" y="5590262"/>
              <a:ext cx="19479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 smtClean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GĐV </a:t>
              </a:r>
              <a:r>
                <a:rPr lang="en-GB" dirty="0" err="1" smtClean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hiện</a:t>
              </a:r>
              <a:r>
                <a:rPr lang="en-GB" dirty="0" smtClean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trường</a:t>
              </a:r>
              <a:endParaRPr lang="en-US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22026" y="2083495"/>
              <a:ext cx="3786274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+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Phân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giám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định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viên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trung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tâm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tự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động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khi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tiếp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nhận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hồ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sơ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từ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contact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center</a:t>
              </a:r>
              <a:endPara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just"/>
              <a:endPara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just"/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+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Phân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giám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định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viên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hiện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trường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tự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động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theo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địa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bàn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nơi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xảy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ra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tổn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thất</a:t>
              </a:r>
              <a:endPara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just"/>
              <a:endPara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just"/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+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Phân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giám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định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hiện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trường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viên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thủ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công</a:t>
              </a:r>
              <a:endPara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just"/>
              <a:endParaRPr lang="en-GB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just"/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+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Xem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lịch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giám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định</a:t>
              </a:r>
              <a:endParaRPr lang="en-US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731" y="2119265"/>
              <a:ext cx="1232346" cy="80281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731" y="3401704"/>
              <a:ext cx="1232346" cy="80281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731" y="4635503"/>
              <a:ext cx="1232346" cy="802815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1178" y="2698589"/>
              <a:ext cx="2086569" cy="187539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677" y="1868296"/>
              <a:ext cx="1392261" cy="88374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05" y="3314991"/>
              <a:ext cx="1444733" cy="110182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571" y="4824755"/>
              <a:ext cx="965704" cy="965704"/>
            </a:xfrm>
            <a:prstGeom prst="rect">
              <a:avLst/>
            </a:prstGeom>
          </p:spPr>
        </p:pic>
        <p:cxnSp>
          <p:nvCxnSpPr>
            <p:cNvPr id="26" name="Straight Arrow Connector 25"/>
            <p:cNvCxnSpPr/>
            <p:nvPr/>
          </p:nvCxnSpPr>
          <p:spPr>
            <a:xfrm>
              <a:off x="2577514" y="2850175"/>
              <a:ext cx="663734" cy="3984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2430810" y="3815040"/>
              <a:ext cx="810438" cy="3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772464" y="2737414"/>
              <a:ext cx="13917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Mobile App</a:t>
              </a:r>
              <a:endParaRPr lang="en-US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15229" y="4389321"/>
              <a:ext cx="18081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Contact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center</a:t>
              </a:r>
              <a:endParaRPr lang="en-US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12871" y="5856562"/>
              <a:ext cx="10994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/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Trực</a:t>
              </a:r>
              <a:r>
                <a:rPr lang="en-GB" dirty="0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dirty="0" err="1">
                  <a:solidFill>
                    <a:srgbClr val="1D1F6F"/>
                  </a:solidFill>
                  <a:latin typeface="SVN-Gilroy Medium" panose="00000600000000000000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tiếp</a:t>
              </a:r>
              <a:endParaRPr lang="en-US" dirty="0">
                <a:solidFill>
                  <a:srgbClr val="1D1F6F"/>
                </a:solidFill>
                <a:latin typeface="SVN-Gilroy Medium" panose="00000600000000000000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 flipV="1">
              <a:off x="2746990" y="4466271"/>
              <a:ext cx="513561" cy="3766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itle 1"/>
          <p:cNvSpPr txBox="1">
            <a:spLocks/>
          </p:cNvSpPr>
          <p:nvPr/>
        </p:nvSpPr>
        <p:spPr bwMode="gray">
          <a:xfrm>
            <a:off x="153945" y="520761"/>
            <a:ext cx="11879317" cy="561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4. </a:t>
            </a: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Giải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pháp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Giám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định</a:t>
            </a:r>
            <a:r>
              <a:rPr lang="en-GB" sz="2700" dirty="0" smtClean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,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Bồi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thường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trực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tuyến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xe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ô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tô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GB" sz="2700" dirty="0" err="1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của</a:t>
            </a:r>
            <a:r>
              <a:rPr lang="en-GB" sz="2700" dirty="0">
                <a:solidFill>
                  <a:srgbClr val="1D1F6F"/>
                </a:solidFill>
                <a:latin typeface="SVN-Gilroy SemiBold" panose="00000700000000000000" pitchFamily="50" charset="0"/>
                <a:ea typeface="Tahoma" panose="020B0604030504040204" pitchFamily="34" charset="0"/>
                <a:cs typeface="Arial" panose="020B0604020202020204" pitchFamily="34" charset="0"/>
              </a:rPr>
              <a:t> ESCS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816" y="460713"/>
            <a:ext cx="1756242" cy="58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 3">
      <a:dk1>
        <a:srgbClr val="000000"/>
      </a:dk1>
      <a:lt1>
        <a:srgbClr val="FFFFFF"/>
      </a:lt1>
      <a:dk2>
        <a:srgbClr val="1D1F6F"/>
      </a:dk2>
      <a:lt2>
        <a:srgbClr val="C0C0C0"/>
      </a:lt2>
      <a:accent1>
        <a:srgbClr val="4987E3"/>
      </a:accent1>
      <a:accent2>
        <a:srgbClr val="D9520F"/>
      </a:accent2>
      <a:accent3>
        <a:srgbClr val="FFFFFF"/>
      </a:accent3>
      <a:accent4>
        <a:srgbClr val="000000"/>
      </a:accent4>
      <a:accent5>
        <a:srgbClr val="B1C3EF"/>
      </a:accent5>
      <a:accent6>
        <a:srgbClr val="C4490C"/>
      </a:accent6>
      <a:hlink>
        <a:srgbClr val="36A1B6"/>
      </a:hlink>
      <a:folHlink>
        <a:srgbClr val="9CC769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135377"/>
        </a:dk2>
        <a:lt2>
          <a:srgbClr val="969696"/>
        </a:lt2>
        <a:accent1>
          <a:srgbClr val="2AA08A"/>
        </a:accent1>
        <a:accent2>
          <a:srgbClr val="9C88E6"/>
        </a:accent2>
        <a:accent3>
          <a:srgbClr val="FFFFFF"/>
        </a:accent3>
        <a:accent4>
          <a:srgbClr val="000000"/>
        </a:accent4>
        <a:accent5>
          <a:srgbClr val="ACCDC4"/>
        </a:accent5>
        <a:accent6>
          <a:srgbClr val="8D7BD0"/>
        </a:accent6>
        <a:hlink>
          <a:srgbClr val="7D96D3"/>
        </a:hlink>
        <a:folHlink>
          <a:srgbClr val="DEDB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51155"/>
        </a:dk2>
        <a:lt2>
          <a:srgbClr val="969696"/>
        </a:lt2>
        <a:accent1>
          <a:srgbClr val="117AC1"/>
        </a:accent1>
        <a:accent2>
          <a:srgbClr val="38B890"/>
        </a:accent2>
        <a:accent3>
          <a:srgbClr val="FFFFFF"/>
        </a:accent3>
        <a:accent4>
          <a:srgbClr val="000000"/>
        </a:accent4>
        <a:accent5>
          <a:srgbClr val="AABEDD"/>
        </a:accent5>
        <a:accent6>
          <a:srgbClr val="32A682"/>
        </a:accent6>
        <a:hlink>
          <a:srgbClr val="D17FB6"/>
        </a:hlink>
        <a:folHlink>
          <a:srgbClr val="E3981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1D1F6F"/>
        </a:dk2>
        <a:lt2>
          <a:srgbClr val="C0C0C0"/>
        </a:lt2>
        <a:accent1>
          <a:srgbClr val="4987E3"/>
        </a:accent1>
        <a:accent2>
          <a:srgbClr val="D9520F"/>
        </a:accent2>
        <a:accent3>
          <a:srgbClr val="FFFFFF"/>
        </a:accent3>
        <a:accent4>
          <a:srgbClr val="000000"/>
        </a:accent4>
        <a:accent5>
          <a:srgbClr val="B1C3EF"/>
        </a:accent5>
        <a:accent6>
          <a:srgbClr val="C4490C"/>
        </a:accent6>
        <a:hlink>
          <a:srgbClr val="36A1B6"/>
        </a:hlink>
        <a:folHlink>
          <a:srgbClr val="9CC7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 3">
    <a:dk1>
      <a:srgbClr val="000000"/>
    </a:dk1>
    <a:lt1>
      <a:srgbClr val="FFFFFF"/>
    </a:lt1>
    <a:dk2>
      <a:srgbClr val="1D1F6F"/>
    </a:dk2>
    <a:lt2>
      <a:srgbClr val="C0C0C0"/>
    </a:lt2>
    <a:accent1>
      <a:srgbClr val="4987E3"/>
    </a:accent1>
    <a:accent2>
      <a:srgbClr val="D9520F"/>
    </a:accent2>
    <a:accent3>
      <a:srgbClr val="FFFFFF"/>
    </a:accent3>
    <a:accent4>
      <a:srgbClr val="000000"/>
    </a:accent4>
    <a:accent5>
      <a:srgbClr val="B1C3EF"/>
    </a:accent5>
    <a:accent6>
      <a:srgbClr val="C4490C"/>
    </a:accent6>
    <a:hlink>
      <a:srgbClr val="36A1B6"/>
    </a:hlink>
    <a:folHlink>
      <a:srgbClr val="9CC769"/>
    </a:folHlink>
  </a:clrScheme>
</a:themeOverride>
</file>

<file path=ppt/theme/themeOverride2.xml><?xml version="1.0" encoding="utf-8"?>
<a:themeOverride xmlns:a="http://schemas.openxmlformats.org/drawingml/2006/main">
  <a:clrScheme name="Office Theme 3">
    <a:dk1>
      <a:srgbClr val="000000"/>
    </a:dk1>
    <a:lt1>
      <a:srgbClr val="FFFFFF"/>
    </a:lt1>
    <a:dk2>
      <a:srgbClr val="1D1F6F"/>
    </a:dk2>
    <a:lt2>
      <a:srgbClr val="C0C0C0"/>
    </a:lt2>
    <a:accent1>
      <a:srgbClr val="4987E3"/>
    </a:accent1>
    <a:accent2>
      <a:srgbClr val="D9520F"/>
    </a:accent2>
    <a:accent3>
      <a:srgbClr val="FFFFFF"/>
    </a:accent3>
    <a:accent4>
      <a:srgbClr val="000000"/>
    </a:accent4>
    <a:accent5>
      <a:srgbClr val="B1C3EF"/>
    </a:accent5>
    <a:accent6>
      <a:srgbClr val="C4490C"/>
    </a:accent6>
    <a:hlink>
      <a:srgbClr val="36A1B6"/>
    </a:hlink>
    <a:folHlink>
      <a:srgbClr val="9CC769"/>
    </a:folHlink>
  </a:clrScheme>
</a:themeOverride>
</file>

<file path=ppt/theme/themeOverride3.xml><?xml version="1.0" encoding="utf-8"?>
<a:themeOverride xmlns:a="http://schemas.openxmlformats.org/drawingml/2006/main">
  <a:clrScheme name="Office Theme 3">
    <a:dk1>
      <a:srgbClr val="000000"/>
    </a:dk1>
    <a:lt1>
      <a:srgbClr val="FFFFFF"/>
    </a:lt1>
    <a:dk2>
      <a:srgbClr val="1D1F6F"/>
    </a:dk2>
    <a:lt2>
      <a:srgbClr val="C0C0C0"/>
    </a:lt2>
    <a:accent1>
      <a:srgbClr val="4987E3"/>
    </a:accent1>
    <a:accent2>
      <a:srgbClr val="D9520F"/>
    </a:accent2>
    <a:accent3>
      <a:srgbClr val="FFFFFF"/>
    </a:accent3>
    <a:accent4>
      <a:srgbClr val="000000"/>
    </a:accent4>
    <a:accent5>
      <a:srgbClr val="B1C3EF"/>
    </a:accent5>
    <a:accent6>
      <a:srgbClr val="C4490C"/>
    </a:accent6>
    <a:hlink>
      <a:srgbClr val="36A1B6"/>
    </a:hlink>
    <a:folHlink>
      <a:srgbClr val="9CC769"/>
    </a:folHlink>
  </a:clrScheme>
</a:themeOverride>
</file>

<file path=ppt/theme/themeOverride4.xml><?xml version="1.0" encoding="utf-8"?>
<a:themeOverride xmlns:a="http://schemas.openxmlformats.org/drawingml/2006/main">
  <a:clrScheme name="Office Theme 3">
    <a:dk1>
      <a:srgbClr val="000000"/>
    </a:dk1>
    <a:lt1>
      <a:srgbClr val="FFFFFF"/>
    </a:lt1>
    <a:dk2>
      <a:srgbClr val="1D1F6F"/>
    </a:dk2>
    <a:lt2>
      <a:srgbClr val="C0C0C0"/>
    </a:lt2>
    <a:accent1>
      <a:srgbClr val="4987E3"/>
    </a:accent1>
    <a:accent2>
      <a:srgbClr val="D9520F"/>
    </a:accent2>
    <a:accent3>
      <a:srgbClr val="FFFFFF"/>
    </a:accent3>
    <a:accent4>
      <a:srgbClr val="000000"/>
    </a:accent4>
    <a:accent5>
      <a:srgbClr val="B1C3EF"/>
    </a:accent5>
    <a:accent6>
      <a:srgbClr val="C4490C"/>
    </a:accent6>
    <a:hlink>
      <a:srgbClr val="36A1B6"/>
    </a:hlink>
    <a:folHlink>
      <a:srgbClr val="9CC769"/>
    </a:folHlink>
  </a:clrScheme>
</a:themeOverride>
</file>

<file path=ppt/theme/themeOverride5.xml><?xml version="1.0" encoding="utf-8"?>
<a:themeOverride xmlns:a="http://schemas.openxmlformats.org/drawingml/2006/main">
  <a:clrScheme name="Office Theme 3">
    <a:dk1>
      <a:srgbClr val="000000"/>
    </a:dk1>
    <a:lt1>
      <a:srgbClr val="FFFFFF"/>
    </a:lt1>
    <a:dk2>
      <a:srgbClr val="1D1F6F"/>
    </a:dk2>
    <a:lt2>
      <a:srgbClr val="C0C0C0"/>
    </a:lt2>
    <a:accent1>
      <a:srgbClr val="4987E3"/>
    </a:accent1>
    <a:accent2>
      <a:srgbClr val="D9520F"/>
    </a:accent2>
    <a:accent3>
      <a:srgbClr val="FFFFFF"/>
    </a:accent3>
    <a:accent4>
      <a:srgbClr val="000000"/>
    </a:accent4>
    <a:accent5>
      <a:srgbClr val="B1C3EF"/>
    </a:accent5>
    <a:accent6>
      <a:srgbClr val="C4490C"/>
    </a:accent6>
    <a:hlink>
      <a:srgbClr val="36A1B6"/>
    </a:hlink>
    <a:folHlink>
      <a:srgbClr val="9CC769"/>
    </a:folHlink>
  </a:clrScheme>
</a:themeOverride>
</file>

<file path=ppt/theme/themeOverride6.xml><?xml version="1.0" encoding="utf-8"?>
<a:themeOverride xmlns:a="http://schemas.openxmlformats.org/drawingml/2006/main">
  <a:clrScheme name="Office Theme 3">
    <a:dk1>
      <a:srgbClr val="000000"/>
    </a:dk1>
    <a:lt1>
      <a:srgbClr val="FFFFFF"/>
    </a:lt1>
    <a:dk2>
      <a:srgbClr val="1D1F6F"/>
    </a:dk2>
    <a:lt2>
      <a:srgbClr val="C0C0C0"/>
    </a:lt2>
    <a:accent1>
      <a:srgbClr val="4987E3"/>
    </a:accent1>
    <a:accent2>
      <a:srgbClr val="D9520F"/>
    </a:accent2>
    <a:accent3>
      <a:srgbClr val="FFFFFF"/>
    </a:accent3>
    <a:accent4>
      <a:srgbClr val="000000"/>
    </a:accent4>
    <a:accent5>
      <a:srgbClr val="B1C3EF"/>
    </a:accent5>
    <a:accent6>
      <a:srgbClr val="C4490C"/>
    </a:accent6>
    <a:hlink>
      <a:srgbClr val="36A1B6"/>
    </a:hlink>
    <a:folHlink>
      <a:srgbClr val="9CC769"/>
    </a:folHlink>
  </a:clrScheme>
</a:themeOverride>
</file>

<file path=ppt/theme/themeOverride7.xml><?xml version="1.0" encoding="utf-8"?>
<a:themeOverride xmlns:a="http://schemas.openxmlformats.org/drawingml/2006/main">
  <a:clrScheme name="Office Theme 3">
    <a:dk1>
      <a:srgbClr val="000000"/>
    </a:dk1>
    <a:lt1>
      <a:srgbClr val="FFFFFF"/>
    </a:lt1>
    <a:dk2>
      <a:srgbClr val="1D1F6F"/>
    </a:dk2>
    <a:lt2>
      <a:srgbClr val="C0C0C0"/>
    </a:lt2>
    <a:accent1>
      <a:srgbClr val="4987E3"/>
    </a:accent1>
    <a:accent2>
      <a:srgbClr val="D9520F"/>
    </a:accent2>
    <a:accent3>
      <a:srgbClr val="FFFFFF"/>
    </a:accent3>
    <a:accent4>
      <a:srgbClr val="000000"/>
    </a:accent4>
    <a:accent5>
      <a:srgbClr val="B1C3EF"/>
    </a:accent5>
    <a:accent6>
      <a:srgbClr val="C4490C"/>
    </a:accent6>
    <a:hlink>
      <a:srgbClr val="36A1B6"/>
    </a:hlink>
    <a:folHlink>
      <a:srgbClr val="9CC76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2541</TotalTime>
  <Words>1125</Words>
  <Application>Microsoft Office PowerPoint</Application>
  <PresentationFormat>Widescreen</PresentationFormat>
  <Paragraphs>167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SVN-Gilroy</vt:lpstr>
      <vt:lpstr>SVN-Gilroy Black</vt:lpstr>
      <vt:lpstr>SVN-Gilroy Medium</vt:lpstr>
      <vt:lpstr>SVN-Gilroy SemiBold</vt:lpstr>
      <vt:lpstr>Tahoma</vt:lpstr>
      <vt:lpstr>Wingdings</vt:lpstr>
      <vt:lpstr>Wingdings 3</vt:lpstr>
      <vt:lpstr>1_Office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HANOITECH</dc:creator>
  <cp:lastModifiedBy>BINHDT</cp:lastModifiedBy>
  <cp:revision>401</cp:revision>
  <dcterms:created xsi:type="dcterms:W3CDTF">2021-01-22T07:23:03Z</dcterms:created>
  <dcterms:modified xsi:type="dcterms:W3CDTF">2021-04-26T09:29:23Z</dcterms:modified>
</cp:coreProperties>
</file>